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2" r:id="rId1"/>
  </p:sldMasterIdLst>
  <p:notesMasterIdLst>
    <p:notesMasterId r:id="rId10"/>
  </p:notesMasterIdLst>
  <p:sldIdLst>
    <p:sldId id="268" r:id="rId2"/>
    <p:sldId id="260" r:id="rId3"/>
    <p:sldId id="263" r:id="rId4"/>
    <p:sldId id="261" r:id="rId5"/>
    <p:sldId id="266" r:id="rId6"/>
    <p:sldId id="265" r:id="rId7"/>
    <p:sldId id="264" r:id="rId8"/>
    <p:sldId id="267" r:id="rId9"/>
  </p:sldIdLst>
  <p:sldSz cx="24387175" cy="13716000"/>
  <p:notesSz cx="13716000" cy="243871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3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41" d="100"/>
          <a:sy n="41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7616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397" y="2244726"/>
            <a:ext cx="18290381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397" y="7204076"/>
            <a:ext cx="18290381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44921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8004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52072" y="730250"/>
            <a:ext cx="5258485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618" y="730250"/>
            <a:ext cx="15470614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69027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6724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85013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21033938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9976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618" y="3651250"/>
            <a:ext cx="10364549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6008" y="3651250"/>
            <a:ext cx="10364549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98678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795" y="730251"/>
            <a:ext cx="21033938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796" y="3362326"/>
            <a:ext cx="10316917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796" y="5010150"/>
            <a:ext cx="10316917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6007" y="3362326"/>
            <a:ext cx="1036772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6007" y="5010150"/>
            <a:ext cx="10367726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5717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99905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88671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796" y="914400"/>
            <a:ext cx="7865498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7726" y="1974851"/>
            <a:ext cx="12346007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796" y="4114800"/>
            <a:ext cx="7865498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44276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796" y="914400"/>
            <a:ext cx="7865498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7726" y="1974851"/>
            <a:ext cx="12346007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796" y="4114800"/>
            <a:ext cx="7865498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8816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618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10/14/2023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675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</p:sldLayoutIdLst>
  <p:hf sldNum="0"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svg"/><Relationship Id="rId18" Type="http://schemas.openxmlformats.org/officeDocument/2006/relationships/image" Target="../media/image13.png"/><Relationship Id="rId3" Type="http://schemas.openxmlformats.org/officeDocument/2006/relationships/image" Target="../media/image15.png"/><Relationship Id="rId21" Type="http://schemas.openxmlformats.org/officeDocument/2006/relationships/image" Target="../media/image19.svg"/><Relationship Id="rId7" Type="http://schemas.openxmlformats.org/officeDocument/2006/relationships/image" Target="../media/image2.svg"/><Relationship Id="rId12" Type="http://schemas.openxmlformats.org/officeDocument/2006/relationships/image" Target="../media/image7.png"/><Relationship Id="rId17" Type="http://schemas.openxmlformats.org/officeDocument/2006/relationships/image" Target="../media/image12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11" Type="http://schemas.openxmlformats.org/officeDocument/2006/relationships/image" Target="../media/image6.svg"/><Relationship Id="rId5" Type="http://schemas.openxmlformats.org/officeDocument/2006/relationships/image" Target="../media/image17.svg"/><Relationship Id="rId15" Type="http://schemas.openxmlformats.org/officeDocument/2006/relationships/image" Target="../media/image10.svg"/><Relationship Id="rId10" Type="http://schemas.openxmlformats.org/officeDocument/2006/relationships/image" Target="../media/image5.png"/><Relationship Id="rId19" Type="http://schemas.openxmlformats.org/officeDocument/2006/relationships/image" Target="../media/image14.svg"/><Relationship Id="rId4" Type="http://schemas.openxmlformats.org/officeDocument/2006/relationships/image" Target="../media/image16.png"/><Relationship Id="rId9" Type="http://schemas.openxmlformats.org/officeDocument/2006/relationships/image" Target="../media/image4.svg"/><Relationship Id="rId1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6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7.svg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11.png"/><Relationship Id="rId18" Type="http://schemas.openxmlformats.org/officeDocument/2006/relationships/image" Target="../media/image17.svg"/><Relationship Id="rId3" Type="http://schemas.openxmlformats.org/officeDocument/2006/relationships/image" Target="../media/image1.png"/><Relationship Id="rId21" Type="http://schemas.openxmlformats.org/officeDocument/2006/relationships/image" Target="../media/image36.svg"/><Relationship Id="rId7" Type="http://schemas.openxmlformats.org/officeDocument/2006/relationships/image" Target="../media/image5.png"/><Relationship Id="rId12" Type="http://schemas.openxmlformats.org/officeDocument/2006/relationships/image" Target="../media/image32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.sv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svg"/><Relationship Id="rId11" Type="http://schemas.openxmlformats.org/officeDocument/2006/relationships/image" Target="../media/image9.png"/><Relationship Id="rId5" Type="http://schemas.openxmlformats.org/officeDocument/2006/relationships/image" Target="../media/image27.png"/><Relationship Id="rId15" Type="http://schemas.openxmlformats.org/officeDocument/2006/relationships/image" Target="../media/image13.png"/><Relationship Id="rId10" Type="http://schemas.openxmlformats.org/officeDocument/2006/relationships/image" Target="../media/image31.svg"/><Relationship Id="rId19" Type="http://schemas.openxmlformats.org/officeDocument/2006/relationships/image" Target="../media/image34.png"/><Relationship Id="rId4" Type="http://schemas.openxmlformats.org/officeDocument/2006/relationships/image" Target="../media/image26.svg"/><Relationship Id="rId9" Type="http://schemas.openxmlformats.org/officeDocument/2006/relationships/image" Target="../media/image30.png"/><Relationship Id="rId14" Type="http://schemas.openxmlformats.org/officeDocument/2006/relationships/image" Target="../media/image33.svg"/><Relationship Id="rId22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DF403-1899-918F-9039-C5F1369335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002060"/>
                </a:solidFill>
                <a:latin typeface="DM Sans Bold"/>
              </a:rPr>
              <a:t>Basics of </a:t>
            </a:r>
            <a:r>
              <a:rPr lang="en-IN" dirty="0" err="1">
                <a:solidFill>
                  <a:srgbClr val="002060"/>
                </a:solidFill>
                <a:latin typeface="DM Sans Bold"/>
              </a:rPr>
              <a:t>Dialogflow</a:t>
            </a:r>
            <a:endParaRPr lang="en-IN" dirty="0">
              <a:solidFill>
                <a:srgbClr val="002060"/>
              </a:solidFill>
              <a:latin typeface="DM Sans Bold"/>
            </a:endParaRPr>
          </a:p>
        </p:txBody>
      </p:sp>
      <p:sp>
        <p:nvSpPr>
          <p:cNvPr id="4" name="Shape 3">
            <a:extLst>
              <a:ext uri="{FF2B5EF4-FFF2-40B4-BE49-F238E27FC236}">
                <a16:creationId xmlns:a16="http://schemas.microsoft.com/office/drawing/2014/main" id="{C34DEE6A-8B56-04AE-FE51-14530A783538}"/>
              </a:ext>
            </a:extLst>
          </p:cNvPr>
          <p:cNvSpPr/>
          <p:nvPr/>
        </p:nvSpPr>
        <p:spPr>
          <a:xfrm>
            <a:off x="22558019" y="12801600"/>
            <a:ext cx="482660" cy="482600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0263F0EA-24CD-2117-4C19-55627C741EE5}"/>
              </a:ext>
            </a:extLst>
          </p:cNvPr>
          <p:cNvSpPr/>
          <p:nvPr/>
        </p:nvSpPr>
        <p:spPr>
          <a:xfrm>
            <a:off x="22558019" y="12801600"/>
            <a:ext cx="601208" cy="601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2800" dirty="0">
                <a:solidFill>
                  <a:srgbClr val="6E6C83">
                    <a:alpha val="100000"/>
                  </a:srgbClr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03</a:t>
            </a:r>
            <a:endParaRPr lang="en-US" sz="2800" dirty="0"/>
          </a:p>
        </p:txBody>
      </p:sp>
      <p:sp>
        <p:nvSpPr>
          <p:cNvPr id="6" name="Shape 10">
            <a:extLst>
              <a:ext uri="{FF2B5EF4-FFF2-40B4-BE49-F238E27FC236}">
                <a16:creationId xmlns:a16="http://schemas.microsoft.com/office/drawing/2014/main" id="{A956CDB8-63E7-33AF-A79D-71E4CA3BDAD4}"/>
              </a:ext>
            </a:extLst>
          </p:cNvPr>
          <p:cNvSpPr/>
          <p:nvPr/>
        </p:nvSpPr>
        <p:spPr>
          <a:xfrm>
            <a:off x="1130441" y="12738100"/>
            <a:ext cx="609676" cy="6096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11">
            <a:extLst>
              <a:ext uri="{FF2B5EF4-FFF2-40B4-BE49-F238E27FC236}">
                <a16:creationId xmlns:a16="http://schemas.microsoft.com/office/drawing/2014/main" id="{51F860C1-43E8-89E4-C2BD-1964F7DB63BA}"/>
              </a:ext>
            </a:extLst>
          </p:cNvPr>
          <p:cNvSpPr/>
          <p:nvPr/>
        </p:nvSpPr>
        <p:spPr>
          <a:xfrm>
            <a:off x="1130441" y="12738100"/>
            <a:ext cx="609676" cy="609600"/>
          </a:xfrm>
          <a:prstGeom prst="ellipse">
            <a:avLst/>
          </a:prstGeom>
          <a:solidFill>
            <a:srgbClr val="4A3A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8" name="Image 2" descr=" ">
            <a:extLst>
              <a:ext uri="{FF2B5EF4-FFF2-40B4-BE49-F238E27FC236}">
                <a16:creationId xmlns:a16="http://schemas.microsoft.com/office/drawing/2014/main" id="{D5743793-3A4A-8D2D-CA6B-E3F958E7E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5233" y="12906232"/>
            <a:ext cx="76951" cy="76820"/>
          </a:xfrm>
          <a:prstGeom prst="rect">
            <a:avLst/>
          </a:prstGeom>
        </p:spPr>
      </p:pic>
      <p:pic>
        <p:nvPicPr>
          <p:cNvPr id="9" name="Image 3" descr=" ">
            <a:extLst>
              <a:ext uri="{FF2B5EF4-FFF2-40B4-BE49-F238E27FC236}">
                <a16:creationId xmlns:a16="http://schemas.microsoft.com/office/drawing/2014/main" id="{372AB477-55EB-1493-9B6A-507D0B164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95233" y="13002698"/>
            <a:ext cx="76951" cy="80392"/>
          </a:xfrm>
          <a:prstGeom prst="rect">
            <a:avLst/>
          </a:prstGeom>
        </p:spPr>
      </p:pic>
      <p:pic>
        <p:nvPicPr>
          <p:cNvPr id="10" name="Image 4" descr=" ">
            <a:extLst>
              <a:ext uri="{FF2B5EF4-FFF2-40B4-BE49-F238E27FC236}">
                <a16:creationId xmlns:a16="http://schemas.microsoft.com/office/drawing/2014/main" id="{9EFCBEE4-B548-D998-CC9A-AEC04F8A9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95233" y="13102741"/>
            <a:ext cx="76951" cy="76820"/>
          </a:xfrm>
          <a:prstGeom prst="rect">
            <a:avLst/>
          </a:prstGeom>
        </p:spPr>
      </p:pic>
      <p:pic>
        <p:nvPicPr>
          <p:cNvPr id="11" name="Image 5" descr=" ">
            <a:extLst>
              <a:ext uri="{FF2B5EF4-FFF2-40B4-BE49-F238E27FC236}">
                <a16:creationId xmlns:a16="http://schemas.microsoft.com/office/drawing/2014/main" id="{9F8EB87D-7D45-C607-1ECF-6504170BAB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95019" y="13002698"/>
            <a:ext cx="80530" cy="80392"/>
          </a:xfrm>
          <a:prstGeom prst="rect">
            <a:avLst/>
          </a:prstGeom>
        </p:spPr>
      </p:pic>
      <p:pic>
        <p:nvPicPr>
          <p:cNvPr id="12" name="Image 6" descr=" ">
            <a:extLst>
              <a:ext uri="{FF2B5EF4-FFF2-40B4-BE49-F238E27FC236}">
                <a16:creationId xmlns:a16="http://schemas.microsoft.com/office/drawing/2014/main" id="{F6AB10AB-1AF5-C902-BC85-C8EEE765BC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95019" y="13102741"/>
            <a:ext cx="80530" cy="76820"/>
          </a:xfrm>
          <a:prstGeom prst="rect">
            <a:avLst/>
          </a:prstGeom>
        </p:spPr>
      </p:pic>
      <p:pic>
        <p:nvPicPr>
          <p:cNvPr id="13" name="Image 7" descr=" ">
            <a:extLst>
              <a:ext uri="{FF2B5EF4-FFF2-40B4-BE49-F238E27FC236}">
                <a16:creationId xmlns:a16="http://schemas.microsoft.com/office/drawing/2014/main" id="{5A889FCE-B8D0-0586-1A51-BEC40E5783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98377" y="13102741"/>
            <a:ext cx="76951" cy="76820"/>
          </a:xfrm>
          <a:prstGeom prst="rect">
            <a:avLst/>
          </a:prstGeom>
        </p:spPr>
      </p:pic>
      <p:pic>
        <p:nvPicPr>
          <p:cNvPr id="14" name="Image 8" descr=" ">
            <a:extLst>
              <a:ext uri="{FF2B5EF4-FFF2-40B4-BE49-F238E27FC236}">
                <a16:creationId xmlns:a16="http://schemas.microsoft.com/office/drawing/2014/main" id="{2981EA18-4FBF-617F-1C79-8657BD3B7BD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17940" y="13017500"/>
            <a:ext cx="401961" cy="25400"/>
          </a:xfrm>
          <a:prstGeom prst="rect">
            <a:avLst/>
          </a:prstGeom>
        </p:spPr>
      </p:pic>
      <p:sp>
        <p:nvSpPr>
          <p:cNvPr id="15" name="Text 12">
            <a:extLst>
              <a:ext uri="{FF2B5EF4-FFF2-40B4-BE49-F238E27FC236}">
                <a16:creationId xmlns:a16="http://schemas.microsoft.com/office/drawing/2014/main" id="{F610D479-B839-429D-2FBB-A01E69B90A3B}"/>
              </a:ext>
            </a:extLst>
          </p:cNvPr>
          <p:cNvSpPr/>
          <p:nvPr/>
        </p:nvSpPr>
        <p:spPr>
          <a:xfrm>
            <a:off x="2497723" y="12801600"/>
            <a:ext cx="3772448" cy="618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200" dirty="0">
                <a:solidFill>
                  <a:srgbClr val="4A3AFF">
                    <a:alpha val="100000"/>
                  </a:srgbClr>
                </a:solidFill>
                <a:latin typeface="DM Sans Bold" pitchFamily="34" charset="0"/>
                <a:ea typeface="DM Sans Bold" pitchFamily="34" charset="-122"/>
              </a:rPr>
              <a:t>SYNAPSE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31749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876" y="0"/>
            <a:ext cx="24387048" cy="13716000"/>
          </a:xfrm>
          <a:prstGeom prst="rect">
            <a:avLst/>
          </a:prstGeom>
          <a:solidFill>
            <a:srgbClr val="4A3A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628" y="0"/>
            <a:ext cx="24383172" cy="1371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Shape 1"/>
          <p:cNvSpPr/>
          <p:nvPr/>
        </p:nvSpPr>
        <p:spPr>
          <a:xfrm>
            <a:off x="0" y="12369800"/>
            <a:ext cx="24387048" cy="13462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-7752" y="12369800"/>
            <a:ext cx="24387048" cy="1346200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22558019" y="12801600"/>
            <a:ext cx="482660" cy="482600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22558019" y="12801600"/>
            <a:ext cx="601208" cy="601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2800" dirty="0">
                <a:solidFill>
                  <a:srgbClr val="6E6C83">
                    <a:alpha val="100000"/>
                  </a:srgbClr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03</a:t>
            </a:r>
            <a:endParaRPr lang="en-US" sz="2800" dirty="0"/>
          </a:p>
        </p:txBody>
      </p:sp>
      <p:pic>
        <p:nvPicPr>
          <p:cNvPr id="8" name="Image 1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6368" y="12371512"/>
            <a:ext cx="21694311" cy="12700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16397749" y="2349500"/>
            <a:ext cx="7396838" cy="7391974"/>
          </a:xfrm>
          <a:prstGeom prst="roundRect">
            <a:avLst>
              <a:gd name="adj" fmla="val 9649"/>
            </a:avLst>
          </a:prstGeom>
          <a:solidFill>
            <a:srgbClr val="FFFFFF">
              <a:alpha val="100000"/>
            </a:srgbClr>
          </a:solidFill>
          <a:ln w="12700">
            <a:solidFill>
              <a:srgbClr val="DEDEE9"/>
            </a:solidFill>
            <a:prstDash val="solid"/>
          </a:ln>
          <a:effectLst>
            <a:outerShdw blurRad="152400" dist="50800" dir="5400000" algn="bl" rotWithShape="0">
              <a:srgbClr val="0D0A2C">
                <a:alpha val="6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0" name="Shape 6"/>
          <p:cNvSpPr/>
          <p:nvPr/>
        </p:nvSpPr>
        <p:spPr>
          <a:xfrm>
            <a:off x="17185248" y="2690236"/>
            <a:ext cx="6261883" cy="5805642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7"/>
          <p:cNvSpPr/>
          <p:nvPr/>
        </p:nvSpPr>
        <p:spPr>
          <a:xfrm>
            <a:off x="17185248" y="2690236"/>
            <a:ext cx="5690311" cy="48006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8"/>
          <p:cNvSpPr/>
          <p:nvPr/>
        </p:nvSpPr>
        <p:spPr>
          <a:xfrm>
            <a:off x="17185248" y="2690236"/>
            <a:ext cx="5842730" cy="495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600" kern="0" spc="43" dirty="0">
                <a:solidFill>
                  <a:srgbClr val="4B4B4B">
                    <a:alpha val="100000"/>
                  </a:srgb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This is the central environment where developers design, build, and manage conversational agents (chatbots or virtual assistants).</a:t>
            </a:r>
            <a:endParaRPr lang="en-US" sz="3600" dirty="0"/>
          </a:p>
          <a:p>
            <a:pPr marL="0" indent="0" algn="l">
              <a:lnSpc>
                <a:spcPts val="4000"/>
              </a:lnSpc>
              <a:buNone/>
            </a:pPr>
            <a:r>
              <a:rPr lang="en-US" sz="3600" kern="0" spc="43" dirty="0">
                <a:solidFill>
                  <a:srgbClr val="4B4B4B">
                    <a:alpha val="100000"/>
                  </a:srgb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They are essential for organizing and maintaining the conversational logic and content within </a:t>
            </a:r>
            <a:r>
              <a:rPr lang="en-US" sz="3600" kern="0" spc="43" dirty="0">
                <a:solidFill>
                  <a:srgbClr val="4A3A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Dialogflow ES</a:t>
            </a:r>
            <a:r>
              <a:rPr lang="en-US" sz="3600" kern="0" spc="43" dirty="0">
                <a:solidFill>
                  <a:srgbClr val="4B4B4B">
                    <a:alpha val="100000"/>
                  </a:srgb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.</a:t>
            </a:r>
            <a:endParaRPr lang="en-US" sz="3600" dirty="0"/>
          </a:p>
        </p:txBody>
      </p:sp>
      <p:sp>
        <p:nvSpPr>
          <p:cNvPr id="14" name="Shape 10"/>
          <p:cNvSpPr/>
          <p:nvPr/>
        </p:nvSpPr>
        <p:spPr>
          <a:xfrm>
            <a:off x="1130441" y="12738100"/>
            <a:ext cx="609676" cy="6096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11"/>
          <p:cNvSpPr/>
          <p:nvPr/>
        </p:nvSpPr>
        <p:spPr>
          <a:xfrm>
            <a:off x="1130441" y="12738100"/>
            <a:ext cx="609676" cy="609600"/>
          </a:xfrm>
          <a:prstGeom prst="ellipse">
            <a:avLst/>
          </a:prstGeom>
          <a:solidFill>
            <a:srgbClr val="4A3A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6" name="Image 2" descr=" 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95233" y="12906232"/>
            <a:ext cx="76951" cy="76820"/>
          </a:xfrm>
          <a:prstGeom prst="rect">
            <a:avLst/>
          </a:prstGeom>
        </p:spPr>
      </p:pic>
      <p:pic>
        <p:nvPicPr>
          <p:cNvPr id="17" name="Image 3" descr=" 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95233" y="13002698"/>
            <a:ext cx="76951" cy="80392"/>
          </a:xfrm>
          <a:prstGeom prst="rect">
            <a:avLst/>
          </a:prstGeom>
        </p:spPr>
      </p:pic>
      <p:pic>
        <p:nvPicPr>
          <p:cNvPr id="18" name="Image 4" descr=" 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95233" y="13102741"/>
            <a:ext cx="76951" cy="76820"/>
          </a:xfrm>
          <a:prstGeom prst="rect">
            <a:avLst/>
          </a:prstGeom>
        </p:spPr>
      </p:pic>
      <p:pic>
        <p:nvPicPr>
          <p:cNvPr id="19" name="Image 5" descr=" 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95019" y="13002698"/>
            <a:ext cx="80530" cy="80392"/>
          </a:xfrm>
          <a:prstGeom prst="rect">
            <a:avLst/>
          </a:prstGeom>
        </p:spPr>
      </p:pic>
      <p:pic>
        <p:nvPicPr>
          <p:cNvPr id="20" name="Image 6" descr=" 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95019" y="13102741"/>
            <a:ext cx="80530" cy="76820"/>
          </a:xfrm>
          <a:prstGeom prst="rect">
            <a:avLst/>
          </a:prstGeom>
        </p:spPr>
      </p:pic>
      <p:pic>
        <p:nvPicPr>
          <p:cNvPr id="21" name="Image 7" descr=" 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298377" y="13102741"/>
            <a:ext cx="76951" cy="76820"/>
          </a:xfrm>
          <a:prstGeom prst="rect">
            <a:avLst/>
          </a:prstGeom>
        </p:spPr>
      </p:pic>
      <p:pic>
        <p:nvPicPr>
          <p:cNvPr id="22" name="Image 8" descr=" 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917940" y="13017500"/>
            <a:ext cx="401961" cy="25400"/>
          </a:xfrm>
          <a:prstGeom prst="rect">
            <a:avLst/>
          </a:prstGeom>
        </p:spPr>
      </p:pic>
      <p:sp>
        <p:nvSpPr>
          <p:cNvPr id="23" name="Text 12"/>
          <p:cNvSpPr/>
          <p:nvPr/>
        </p:nvSpPr>
        <p:spPr>
          <a:xfrm>
            <a:off x="2497723" y="12801600"/>
            <a:ext cx="3772448" cy="618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200" dirty="0">
                <a:solidFill>
                  <a:srgbClr val="4A3AFF">
                    <a:alpha val="100000"/>
                  </a:srgbClr>
                </a:solidFill>
                <a:latin typeface="DM Sans Bold" pitchFamily="34" charset="0"/>
                <a:ea typeface="DM Sans Bold" pitchFamily="34" charset="-122"/>
              </a:rPr>
              <a:t>Basic Workspace</a:t>
            </a:r>
            <a:endParaRPr lang="en-US" sz="3200" dirty="0"/>
          </a:p>
        </p:txBody>
      </p:sp>
      <p:pic>
        <p:nvPicPr>
          <p:cNvPr id="24" name="Image 9" descr=" 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63708" y="1689100"/>
            <a:ext cx="14797349" cy="8902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12369800"/>
            <a:ext cx="24387048" cy="13462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0" y="12369800"/>
            <a:ext cx="24387048" cy="1346200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5" name="Shape 3"/>
          <p:cNvSpPr/>
          <p:nvPr/>
        </p:nvSpPr>
        <p:spPr>
          <a:xfrm>
            <a:off x="22558019" y="12801600"/>
            <a:ext cx="482660" cy="482600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22558019" y="12801600"/>
            <a:ext cx="601208" cy="601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2800" dirty="0">
                <a:solidFill>
                  <a:srgbClr val="6E6C83">
                    <a:alpha val="100000"/>
                  </a:srgbClr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04</a:t>
            </a:r>
            <a:endParaRPr lang="en-US" sz="2800" dirty="0"/>
          </a:p>
        </p:txBody>
      </p:sp>
      <p:pic>
        <p:nvPicPr>
          <p:cNvPr id="7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6368" y="12371512"/>
            <a:ext cx="21694311" cy="12700"/>
          </a:xfrm>
          <a:prstGeom prst="rect">
            <a:avLst/>
          </a:prstGeom>
        </p:spPr>
      </p:pic>
      <p:pic>
        <p:nvPicPr>
          <p:cNvPr id="8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394" y="520700"/>
            <a:ext cx="11215502" cy="6094853"/>
          </a:xfrm>
          <a:prstGeom prst="rect">
            <a:avLst/>
          </a:prstGeom>
        </p:spPr>
      </p:pic>
      <p:pic>
        <p:nvPicPr>
          <p:cNvPr id="9" name="Image 2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409451" y="6299200"/>
            <a:ext cx="11215502" cy="609485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3527191" y="8153400"/>
            <a:ext cx="9145143" cy="1054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600" kern="0" spc="43" dirty="0">
                <a:solidFill>
                  <a:srgbClr val="4B4B4B">
                    <a:alpha val="100000"/>
                  </a:srgb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The code or logic that is executed when the intent is matched, which allows you to implement custom business logic, data retrieval, or other processing.</a:t>
            </a:r>
            <a:endParaRPr lang="en-US" sz="3600" dirty="0"/>
          </a:p>
        </p:txBody>
      </p:sp>
      <p:pic>
        <p:nvPicPr>
          <p:cNvPr id="11" name="Image 3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409451" y="520700"/>
            <a:ext cx="11215502" cy="6094853"/>
          </a:xfrm>
          <a:prstGeom prst="rect">
            <a:avLst/>
          </a:prstGeom>
        </p:spPr>
      </p:pic>
      <p:pic>
        <p:nvPicPr>
          <p:cNvPr id="12" name="Image 4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9394" y="6300347"/>
            <a:ext cx="11215502" cy="6094853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3527191" y="2501900"/>
            <a:ext cx="8992724" cy="1092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600" kern="0" spc="43" dirty="0">
                <a:solidFill>
                  <a:srgbClr val="4B4B4B">
                    <a:alpha val="100000"/>
                  </a:srgb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Variables extracted from user input that provide important information, such as dates, locations, or names.</a:t>
            </a:r>
            <a:endParaRPr lang="en-US" sz="3600" dirty="0"/>
          </a:p>
        </p:txBody>
      </p:sp>
      <p:sp>
        <p:nvSpPr>
          <p:cNvPr id="14" name="Text 7"/>
          <p:cNvSpPr/>
          <p:nvPr/>
        </p:nvSpPr>
        <p:spPr>
          <a:xfrm>
            <a:off x="1867133" y="8153400"/>
            <a:ext cx="9145143" cy="1054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600" kern="0" spc="43" dirty="0">
                <a:solidFill>
                  <a:srgbClr val="4B4B4B">
                    <a:alpha val="100000"/>
                  </a:srgb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The predefined messages or actions that the chatbot should generate as a reply to a user's request. These responses can include text, speech, or actions like calling an external API.</a:t>
            </a:r>
            <a:endParaRPr lang="en-US" sz="3600" dirty="0"/>
          </a:p>
        </p:txBody>
      </p:sp>
      <p:sp>
        <p:nvSpPr>
          <p:cNvPr id="15" name="Text 8"/>
          <p:cNvSpPr/>
          <p:nvPr/>
        </p:nvSpPr>
        <p:spPr>
          <a:xfrm>
            <a:off x="1867133" y="2451100"/>
            <a:ext cx="9145143" cy="1054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600" kern="0" spc="43" dirty="0">
                <a:solidFill>
                  <a:srgbClr val="4B4B4B">
                    <a:alpha val="100000"/>
                  </a:srgb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 list of example sentences or phrases that users might use to express their intentions. These training phrases help the AI understand and recognize user input.</a:t>
            </a:r>
            <a:endParaRPr lang="en-US" sz="3600" dirty="0"/>
          </a:p>
        </p:txBody>
      </p:sp>
      <p:sp>
        <p:nvSpPr>
          <p:cNvPr id="16" name="Text 9"/>
          <p:cNvSpPr/>
          <p:nvPr/>
        </p:nvSpPr>
        <p:spPr>
          <a:xfrm>
            <a:off x="1867133" y="1460500"/>
            <a:ext cx="5643739" cy="1566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5200" kern="0" spc="62" dirty="0">
                <a:solidFill>
                  <a:srgbClr val="4B3BFF">
                    <a:alpha val="100000"/>
                  </a:srgb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Training Phrases</a:t>
            </a:r>
            <a:endParaRPr lang="en-US" sz="5200" dirty="0"/>
          </a:p>
        </p:txBody>
      </p:sp>
      <p:sp>
        <p:nvSpPr>
          <p:cNvPr id="17" name="Text 10"/>
          <p:cNvSpPr/>
          <p:nvPr/>
        </p:nvSpPr>
        <p:spPr>
          <a:xfrm>
            <a:off x="13527191" y="1460500"/>
            <a:ext cx="4157653" cy="1236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5200" kern="0" spc="62" dirty="0">
                <a:solidFill>
                  <a:srgbClr val="4A3AFF">
                    <a:alpha val="100000"/>
                  </a:srgb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Parameters</a:t>
            </a:r>
            <a:endParaRPr lang="en-US" sz="5200" dirty="0"/>
          </a:p>
          <a:p>
            <a:pPr marL="0" indent="0" algn="l">
              <a:lnSpc>
                <a:spcPts val="4000"/>
              </a:lnSpc>
              <a:buNone/>
            </a:pPr>
            <a:r>
              <a:rPr lang="en-US" sz="5200" kern="0" spc="62" dirty="0">
                <a:solidFill>
                  <a:srgbClr val="4A3AFF">
                    <a:alpha val="100000"/>
                  </a:srgb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endParaRPr lang="en-US" sz="5200" dirty="0"/>
          </a:p>
        </p:txBody>
      </p:sp>
      <p:sp>
        <p:nvSpPr>
          <p:cNvPr id="18" name="Text 11"/>
          <p:cNvSpPr/>
          <p:nvPr/>
        </p:nvSpPr>
        <p:spPr>
          <a:xfrm>
            <a:off x="1867133" y="7239000"/>
            <a:ext cx="3878218" cy="1236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5200" kern="0" spc="62" dirty="0">
                <a:solidFill>
                  <a:srgbClr val="4A3AFF">
                    <a:alpha val="100000"/>
                  </a:srgb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Responses</a:t>
            </a:r>
            <a:endParaRPr lang="en-US" sz="5200" dirty="0"/>
          </a:p>
        </p:txBody>
      </p:sp>
      <p:sp>
        <p:nvSpPr>
          <p:cNvPr id="19" name="Text 12"/>
          <p:cNvSpPr/>
          <p:nvPr/>
        </p:nvSpPr>
        <p:spPr>
          <a:xfrm>
            <a:off x="13527191" y="7239000"/>
            <a:ext cx="4310072" cy="728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5200" kern="0" spc="62" dirty="0">
                <a:solidFill>
                  <a:srgbClr val="4A3AFF">
                    <a:alpha val="100000"/>
                  </a:srgb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Fulfillments</a:t>
            </a:r>
            <a:endParaRPr lang="en-US" sz="5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0" y="12369800"/>
            <a:ext cx="24387048" cy="13462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0" y="12369800"/>
            <a:ext cx="24387048" cy="1346200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4"/>
          <p:cNvSpPr/>
          <p:nvPr/>
        </p:nvSpPr>
        <p:spPr>
          <a:xfrm>
            <a:off x="22558019" y="12801600"/>
            <a:ext cx="482660" cy="482600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7" name="Text 5"/>
          <p:cNvSpPr/>
          <p:nvPr/>
        </p:nvSpPr>
        <p:spPr>
          <a:xfrm>
            <a:off x="22558019" y="12801600"/>
            <a:ext cx="507254" cy="601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2800" dirty="0">
                <a:solidFill>
                  <a:srgbClr val="6E6C83">
                    <a:alpha val="100000"/>
                  </a:srgbClr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05</a:t>
            </a:r>
            <a:endParaRPr lang="en-US" sz="2800" dirty="0"/>
          </a:p>
        </p:txBody>
      </p:sp>
      <p:sp>
        <p:nvSpPr>
          <p:cNvPr id="8" name="Shape 6"/>
          <p:cNvSpPr/>
          <p:nvPr/>
        </p:nvSpPr>
        <p:spPr>
          <a:xfrm>
            <a:off x="1346368" y="12738100"/>
            <a:ext cx="3361430" cy="609600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7"/>
          <p:cNvSpPr/>
          <p:nvPr/>
        </p:nvSpPr>
        <p:spPr>
          <a:xfrm>
            <a:off x="1346368" y="12738100"/>
            <a:ext cx="609676" cy="6096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8"/>
          <p:cNvSpPr/>
          <p:nvPr/>
        </p:nvSpPr>
        <p:spPr>
          <a:xfrm>
            <a:off x="1346368" y="12738100"/>
            <a:ext cx="609676" cy="609600"/>
          </a:xfrm>
          <a:prstGeom prst="ellipse">
            <a:avLst/>
          </a:prstGeom>
          <a:solidFill>
            <a:srgbClr val="4A3A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160" y="12906239"/>
            <a:ext cx="76951" cy="76820"/>
          </a:xfrm>
          <a:prstGeom prst="rect">
            <a:avLst/>
          </a:prstGeom>
        </p:spPr>
      </p:pic>
      <p:pic>
        <p:nvPicPr>
          <p:cNvPr id="12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11160" y="13002704"/>
            <a:ext cx="76951" cy="80392"/>
          </a:xfrm>
          <a:prstGeom prst="rect">
            <a:avLst/>
          </a:prstGeom>
        </p:spPr>
      </p:pic>
      <p:pic>
        <p:nvPicPr>
          <p:cNvPr id="13" name="Image 2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160" y="13102754"/>
            <a:ext cx="76951" cy="76820"/>
          </a:xfrm>
          <a:prstGeom prst="rect">
            <a:avLst/>
          </a:prstGeom>
        </p:spPr>
      </p:pic>
      <p:pic>
        <p:nvPicPr>
          <p:cNvPr id="14" name="Image 3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10946" y="13002704"/>
            <a:ext cx="80530" cy="80392"/>
          </a:xfrm>
          <a:prstGeom prst="rect">
            <a:avLst/>
          </a:prstGeom>
        </p:spPr>
      </p:pic>
      <p:pic>
        <p:nvPicPr>
          <p:cNvPr id="15" name="Image 4" descr=" 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10946" y="13102754"/>
            <a:ext cx="80530" cy="76820"/>
          </a:xfrm>
          <a:prstGeom prst="rect">
            <a:avLst/>
          </a:prstGeom>
        </p:spPr>
      </p:pic>
      <p:pic>
        <p:nvPicPr>
          <p:cNvPr id="16" name="Image 5" descr=" 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14304" y="13102754"/>
            <a:ext cx="76951" cy="76820"/>
          </a:xfrm>
          <a:prstGeom prst="rect">
            <a:avLst/>
          </a:prstGeom>
        </p:spPr>
      </p:pic>
      <p:pic>
        <p:nvPicPr>
          <p:cNvPr id="17" name="Image 6" descr=" 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133867" y="13017500"/>
            <a:ext cx="401961" cy="25400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2713650" y="12801600"/>
            <a:ext cx="2112697" cy="601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2800" dirty="0">
                <a:solidFill>
                  <a:srgbClr val="4A3AFF">
                    <a:alpha val="100000"/>
                  </a:srgbClr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Parameters</a:t>
            </a:r>
            <a:endParaRPr lang="en-US" sz="2800" dirty="0"/>
          </a:p>
        </p:txBody>
      </p:sp>
      <p:pic>
        <p:nvPicPr>
          <p:cNvPr id="19" name="Image 7" descr=" 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46368" y="12371512"/>
            <a:ext cx="21694311" cy="12700"/>
          </a:xfrm>
          <a:prstGeom prst="rect">
            <a:avLst/>
          </a:prstGeom>
        </p:spPr>
      </p:pic>
      <p:pic>
        <p:nvPicPr>
          <p:cNvPr id="20" name="Image 8" descr=" 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74797" y="1828800"/>
            <a:ext cx="13550107" cy="8528447"/>
          </a:xfrm>
          <a:prstGeom prst="rect">
            <a:avLst/>
          </a:prstGeom>
        </p:spPr>
      </p:pic>
      <p:pic>
        <p:nvPicPr>
          <p:cNvPr id="21" name="Image 9" descr=" 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583848" y="2260600"/>
            <a:ext cx="11926791" cy="8229600"/>
          </a:xfrm>
          <a:prstGeom prst="rect">
            <a:avLst/>
          </a:prstGeom>
        </p:spPr>
      </p:pic>
      <p:sp>
        <p:nvSpPr>
          <p:cNvPr id="22" name="Shape 10"/>
          <p:cNvSpPr/>
          <p:nvPr/>
        </p:nvSpPr>
        <p:spPr>
          <a:xfrm>
            <a:off x="1587698" y="1295400"/>
            <a:ext cx="7417727" cy="10031850"/>
          </a:xfrm>
          <a:prstGeom prst="roundRect">
            <a:avLst>
              <a:gd name="adj" fmla="val 9615"/>
            </a:avLst>
          </a:prstGeom>
          <a:solidFill>
            <a:srgbClr val="4A3A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3" name="Image 10" descr=" 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87698" y="1295400"/>
            <a:ext cx="7417727" cy="10031847"/>
          </a:xfrm>
          <a:prstGeom prst="rect">
            <a:avLst/>
          </a:prstGeom>
        </p:spPr>
      </p:pic>
      <p:sp>
        <p:nvSpPr>
          <p:cNvPr id="24" name="Text 11"/>
          <p:cNvSpPr/>
          <p:nvPr/>
        </p:nvSpPr>
        <p:spPr>
          <a:xfrm>
            <a:off x="2373657" y="1974222"/>
            <a:ext cx="6189084" cy="85314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4000" dirty="0">
                <a:solidFill>
                  <a:srgbClr val="FFFFFF">
                    <a:alpha val="100000"/>
                  </a:srgb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Parameters are variables used to extract and store specific pieces of information from user input during a conversation. Parameters enable the chatbot to generate relevant responses and perform actions. These extracted values can be utilized to customize responses and execute tasks.</a:t>
            </a:r>
            <a:endParaRPr lang="en-US" sz="4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/>
          <p:cNvSpPr/>
          <p:nvPr/>
        </p:nvSpPr>
        <p:spPr>
          <a:xfrm>
            <a:off x="0" y="12369800"/>
            <a:ext cx="24387048" cy="13462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0" y="12369800"/>
            <a:ext cx="24387048" cy="1346200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22558019" y="12801600"/>
            <a:ext cx="482660" cy="482600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22558019" y="12801600"/>
            <a:ext cx="601208" cy="601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2800" dirty="0">
                <a:solidFill>
                  <a:srgbClr val="6E6C83">
                    <a:alpha val="100000"/>
                  </a:srgbClr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06</a:t>
            </a:r>
            <a:endParaRPr lang="en-US" sz="2800" dirty="0"/>
          </a:p>
        </p:txBody>
      </p:sp>
      <p:pic>
        <p:nvPicPr>
          <p:cNvPr id="8" name="Image 1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6368" y="12371512"/>
            <a:ext cx="21694311" cy="12700"/>
          </a:xfrm>
          <a:prstGeom prst="rect">
            <a:avLst/>
          </a:prstGeom>
        </p:spPr>
      </p:pic>
      <p:pic>
        <p:nvPicPr>
          <p:cNvPr id="9" name="Image 2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5886" y="1371600"/>
            <a:ext cx="15749969" cy="9334500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17210651" y="2349500"/>
            <a:ext cx="6583937" cy="7391974"/>
          </a:xfrm>
          <a:prstGeom prst="roundRect">
            <a:avLst>
              <a:gd name="adj" fmla="val 10833"/>
            </a:avLst>
          </a:prstGeom>
          <a:solidFill>
            <a:srgbClr val="FFFFFF">
              <a:alpha val="100000"/>
            </a:srgbClr>
          </a:solidFill>
          <a:ln w="12700">
            <a:solidFill>
              <a:srgbClr val="DEDEE9"/>
            </a:solidFill>
            <a:prstDash val="solid"/>
          </a:ln>
          <a:effectLst>
            <a:outerShdw blurRad="152400" dist="50800" dir="5400000" algn="bl" rotWithShape="0">
              <a:srgbClr val="0D0A2C">
                <a:alpha val="6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1" name="Shape 6"/>
          <p:cNvSpPr/>
          <p:nvPr/>
        </p:nvSpPr>
        <p:spPr>
          <a:xfrm>
            <a:off x="17718715" y="2692400"/>
            <a:ext cx="5573711" cy="5805642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7"/>
          <p:cNvSpPr/>
          <p:nvPr/>
        </p:nvSpPr>
        <p:spPr>
          <a:xfrm>
            <a:off x="17718715" y="2692400"/>
            <a:ext cx="5690311" cy="48006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8"/>
          <p:cNvSpPr/>
          <p:nvPr/>
        </p:nvSpPr>
        <p:spPr>
          <a:xfrm>
            <a:off x="17718716" y="3476141"/>
            <a:ext cx="5440512" cy="6324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600" dirty="0">
                <a:solidFill>
                  <a:srgbClr val="4B4B4B">
                    <a:alpha val="100000"/>
                  </a:srgbClr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Entities in Dialogflow ES are placeholders for specific data types in user input.</a:t>
            </a:r>
            <a:endParaRPr lang="en-US" sz="3600" dirty="0"/>
          </a:p>
          <a:p>
            <a:pPr marL="0" indent="0" algn="l">
              <a:lnSpc>
                <a:spcPts val="4200"/>
              </a:lnSpc>
              <a:buNone/>
            </a:pPr>
            <a:r>
              <a:rPr lang="en-US" sz="3600" dirty="0">
                <a:solidFill>
                  <a:srgbClr val="4B4B4B">
                    <a:alpha val="100000"/>
                  </a:srgbClr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They can be system-defined (like dates and numbers) or custom-defined, and they can have synonyms for variation.</a:t>
            </a:r>
            <a:endParaRPr lang="en-US" sz="3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/>
          <p:cNvSpPr/>
          <p:nvPr/>
        </p:nvSpPr>
        <p:spPr>
          <a:xfrm>
            <a:off x="0" y="12369800"/>
            <a:ext cx="24387048" cy="13462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0" y="12369800"/>
            <a:ext cx="24387048" cy="1346200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22596124" y="12801600"/>
            <a:ext cx="444556" cy="482600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22596124" y="12801600"/>
            <a:ext cx="563104" cy="601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2800" dirty="0">
                <a:solidFill>
                  <a:srgbClr val="6E6C83">
                    <a:alpha val="100000"/>
                  </a:srgbClr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07</a:t>
            </a:r>
            <a:endParaRPr lang="en-US" sz="2800" dirty="0"/>
          </a:p>
        </p:txBody>
      </p:sp>
      <p:pic>
        <p:nvPicPr>
          <p:cNvPr id="8" name="Image 1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6368" y="12371512"/>
            <a:ext cx="21694311" cy="12700"/>
          </a:xfrm>
          <a:prstGeom prst="rect">
            <a:avLst/>
          </a:prstGeom>
        </p:spPr>
      </p:pic>
      <p:pic>
        <p:nvPicPr>
          <p:cNvPr id="9" name="Image 2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8022" y="1676400"/>
            <a:ext cx="15534042" cy="9271000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17210651" y="2349500"/>
            <a:ext cx="6583937" cy="7391974"/>
          </a:xfrm>
          <a:prstGeom prst="roundRect">
            <a:avLst>
              <a:gd name="adj" fmla="val 10833"/>
            </a:avLst>
          </a:prstGeom>
          <a:solidFill>
            <a:srgbClr val="FFFFFF">
              <a:alpha val="100000"/>
            </a:srgbClr>
          </a:solidFill>
          <a:ln w="12700">
            <a:solidFill>
              <a:srgbClr val="DEDEE9"/>
            </a:solidFill>
            <a:prstDash val="solid"/>
          </a:ln>
          <a:effectLst>
            <a:outerShdw blurRad="152400" dist="50800" dir="5400000" algn="bl" rotWithShape="0">
              <a:srgbClr val="0D0A2C">
                <a:alpha val="6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1" name="Shape 6"/>
          <p:cNvSpPr/>
          <p:nvPr/>
        </p:nvSpPr>
        <p:spPr>
          <a:xfrm>
            <a:off x="17718715" y="2692400"/>
            <a:ext cx="5573711" cy="5805642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7"/>
          <p:cNvSpPr/>
          <p:nvPr/>
        </p:nvSpPr>
        <p:spPr>
          <a:xfrm>
            <a:off x="17718715" y="2692400"/>
            <a:ext cx="5690311" cy="48006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8"/>
          <p:cNvSpPr/>
          <p:nvPr/>
        </p:nvSpPr>
        <p:spPr>
          <a:xfrm>
            <a:off x="17767225" y="2824166"/>
            <a:ext cx="5643739" cy="6016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kern="0" spc="41" dirty="0">
                <a:solidFill>
                  <a:srgbClr val="4B4B4B">
                    <a:alpha val="100000"/>
                  </a:srgb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Small talk refers to a conversational feature that allows a chatbot to engage in casual and informal conversations with users. </a:t>
            </a:r>
            <a:endParaRPr lang="en-US" sz="3400" dirty="0"/>
          </a:p>
          <a:p>
            <a:pPr marL="0" indent="0" algn="l">
              <a:lnSpc>
                <a:spcPts val="4300"/>
              </a:lnSpc>
              <a:buNone/>
            </a:pPr>
            <a:r>
              <a:rPr lang="en-US" sz="3400" kern="0" spc="41" dirty="0">
                <a:solidFill>
                  <a:srgbClr val="4B4B4B">
                    <a:alpha val="100000"/>
                  </a:srgb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With small talk enabled, a Dialogflow ES agent can respond to common conversational phrases, greetings, and social niceties. </a:t>
            </a:r>
            <a:endParaRPr lang="en-US" sz="3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/>
          <p:cNvSpPr/>
          <p:nvPr/>
        </p:nvSpPr>
        <p:spPr>
          <a:xfrm>
            <a:off x="0" y="12369800"/>
            <a:ext cx="24387048" cy="13462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0" y="12369800"/>
            <a:ext cx="24387048" cy="1346200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22558019" y="12801600"/>
            <a:ext cx="482660" cy="482600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22558019" y="12801600"/>
            <a:ext cx="601208" cy="601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2800" dirty="0">
                <a:solidFill>
                  <a:srgbClr val="6E6C83">
                    <a:alpha val="100000"/>
                  </a:srgbClr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08</a:t>
            </a:r>
            <a:endParaRPr lang="en-US" sz="2800" dirty="0"/>
          </a:p>
        </p:txBody>
      </p:sp>
      <p:pic>
        <p:nvPicPr>
          <p:cNvPr id="8" name="Image 1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6368" y="12371512"/>
            <a:ext cx="21694311" cy="12700"/>
          </a:xfrm>
          <a:prstGeom prst="rect">
            <a:avLst/>
          </a:prstGeom>
        </p:spPr>
      </p:pic>
      <p:pic>
        <p:nvPicPr>
          <p:cNvPr id="9" name="Image 2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4067" y="698500"/>
            <a:ext cx="18518915" cy="110871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/>
          <p:cNvSpPr/>
          <p:nvPr/>
        </p:nvSpPr>
        <p:spPr>
          <a:xfrm>
            <a:off x="0" y="12369800"/>
            <a:ext cx="24387048" cy="13462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0" y="12369800"/>
            <a:ext cx="24387048" cy="1346200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22659632" y="12801600"/>
            <a:ext cx="381048" cy="482600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22659632" y="12801600"/>
            <a:ext cx="499596" cy="601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2800" dirty="0">
                <a:solidFill>
                  <a:srgbClr val="6E6C83">
                    <a:alpha val="100000"/>
                  </a:srgbClr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09</a:t>
            </a:r>
            <a:endParaRPr lang="en-US" sz="2800" dirty="0"/>
          </a:p>
        </p:txBody>
      </p:sp>
      <p:pic>
        <p:nvPicPr>
          <p:cNvPr id="8" name="Image 1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6368" y="12371512"/>
            <a:ext cx="21694311" cy="12700"/>
          </a:xfrm>
          <a:prstGeom prst="rect">
            <a:avLst/>
          </a:prstGeom>
        </p:spPr>
      </p:pic>
      <p:pic>
        <p:nvPicPr>
          <p:cNvPr id="9" name="Image 2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3102" y="1574800"/>
            <a:ext cx="21148143" cy="9474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19</TotalTime>
  <Words>297</Words>
  <Application>Microsoft Office PowerPoint</Application>
  <PresentationFormat>Custom</PresentationFormat>
  <Paragraphs>35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DM Sans Bold</vt:lpstr>
      <vt:lpstr>DM Sans Medium</vt:lpstr>
      <vt:lpstr>Office Theme</vt:lpstr>
      <vt:lpstr>Basics of Dialogflow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KUSHAGRA KAPOOR</cp:lastModifiedBy>
  <cp:revision>4</cp:revision>
  <dcterms:created xsi:type="dcterms:W3CDTF">2023-10-12T16:26:27Z</dcterms:created>
  <dcterms:modified xsi:type="dcterms:W3CDTF">2023-10-14T12:16:40Z</dcterms:modified>
</cp:coreProperties>
</file>